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5" r:id="rId3"/>
    <p:sldId id="266" r:id="rId4"/>
    <p:sldId id="256" r:id="rId5"/>
    <p:sldId id="257" r:id="rId6"/>
    <p:sldId id="259" r:id="rId7"/>
    <p:sldId id="261" r:id="rId8"/>
    <p:sldId id="262" r:id="rId9"/>
    <p:sldId id="263" r:id="rId10"/>
    <p:sldId id="276" r:id="rId11"/>
    <p:sldId id="277" r:id="rId12"/>
    <p:sldId id="279" r:id="rId13"/>
    <p:sldId id="280" r:id="rId14"/>
    <p:sldId id="281" r:id="rId15"/>
    <p:sldId id="282" r:id="rId16"/>
    <p:sldId id="285" r:id="rId17"/>
    <p:sldId id="26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588" autoAdjust="0"/>
    <p:restoredTop sz="94624" autoAdjust="0"/>
  </p:normalViewPr>
  <p:slideViewPr>
    <p:cSldViewPr>
      <p:cViewPr varScale="1">
        <p:scale>
          <a:sx n="110" d="100"/>
          <a:sy n="110" d="100"/>
        </p:scale>
        <p:origin x="-1644" y="-84"/>
      </p:cViewPr>
      <p:guideLst>
        <p:guide orient="horz" pos="211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305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415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135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135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065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065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210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  <a:p>
            <a:pPr lvl="1" eaLnBrk="1" latinLnBrk="0" hangingPunct="1"/>
            <a:r>
              <a:rPr kumimoji="0" lang="en-US" smtClean="0"/>
              <a:t>Second level</a:t>
            </a:r>
            <a:endParaRPr kumimoji="0" lang="en-US" smtClean="0"/>
          </a:p>
          <a:p>
            <a:pPr lvl="2" eaLnBrk="1" latinLnBrk="0" hangingPunct="1"/>
            <a:r>
              <a:rPr kumimoji="0" lang="en-US" smtClean="0"/>
              <a:t>Third level</a:t>
            </a:r>
            <a:endParaRPr kumimoji="0" lang="en-US" smtClean="0"/>
          </a:p>
          <a:p>
            <a:pPr lvl="3" eaLnBrk="1" latinLnBrk="0" hangingPunct="1"/>
            <a:r>
              <a:rPr kumimoji="0" lang="en-US" smtClean="0"/>
              <a:t>Fourth level</a:t>
            </a:r>
            <a:endParaRPr kumimoji="0" lang="en-US" smtClean="0"/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65760" indent="-283210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490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 panose="020B0604030504040204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7095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990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575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8945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425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33400"/>
            <a:ext cx="6400800" cy="609600"/>
          </a:xfrm>
        </p:spPr>
        <p:txBody>
          <a:bodyPr>
            <a:noAutofit/>
          </a:bodyPr>
          <a:lstStyle/>
          <a:p>
            <a:pPr algn="l"/>
            <a:r>
              <a:rPr lang="en-IN" sz="3600" b="1" dirty="0" smtClean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WHALING PHISHING ATTACK</a:t>
            </a:r>
            <a:endParaRPr lang="en-US" sz="3600" b="1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33700" y="133350"/>
            <a:ext cx="236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>
                <a:latin typeface="Algerian" pitchFamily="82" charset="0"/>
              </a:rPr>
              <a:t>(CNS PROJECT)</a:t>
            </a:r>
            <a:endParaRPr lang="en-US" sz="2000" b="1" dirty="0">
              <a:latin typeface="Algerian" pitchFamily="82" charset="0"/>
            </a:endParaRPr>
          </a:p>
        </p:txBody>
      </p:sp>
      <p:pic>
        <p:nvPicPr>
          <p:cNvPr id="1026" name="Picture 2" descr="https://365itsolutions.com/wp-content/uploads/2017/12/What-are-Whaling-Attack-Threats-and-Protection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1161405"/>
            <a:ext cx="9144000" cy="5696595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7235190" y="4273451"/>
            <a:ext cx="182880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i="1" dirty="0" smtClean="0"/>
              <a:t>Priyanshu Singh</a:t>
            </a:r>
            <a:endParaRPr lang="en-IN" i="1" dirty="0" smtClean="0"/>
          </a:p>
          <a:p>
            <a:r>
              <a:rPr lang="en-IN" i="1" dirty="0" smtClean="0"/>
              <a:t>2016UCP1393</a:t>
            </a:r>
            <a:endParaRPr lang="en-IN" i="1" dirty="0" smtClean="0"/>
          </a:p>
          <a:p>
            <a:endParaRPr lang="en-IN" i="1" dirty="0" smtClean="0"/>
          </a:p>
          <a:p>
            <a:r>
              <a:rPr lang="en-IN" i="1" dirty="0" smtClean="0"/>
              <a:t>Gaurav Kabra</a:t>
            </a:r>
            <a:endParaRPr lang="en-IN" i="1" dirty="0" smtClean="0"/>
          </a:p>
          <a:p>
            <a:r>
              <a:rPr lang="en-IN" i="1" dirty="0" smtClean="0"/>
              <a:t>2016UCP1471</a:t>
            </a:r>
            <a:endParaRPr lang="en-IN" i="1" dirty="0" smtClean="0"/>
          </a:p>
          <a:p>
            <a:endParaRPr lang="en-IN" i="1" dirty="0" smtClean="0"/>
          </a:p>
          <a:p>
            <a:r>
              <a:rPr lang="en-IN" i="1" dirty="0" smtClean="0"/>
              <a:t>Mukul Kumar</a:t>
            </a:r>
            <a:endParaRPr lang="en-IN" i="1" dirty="0" smtClean="0"/>
          </a:p>
          <a:p>
            <a:r>
              <a:rPr lang="en-IN" i="1" dirty="0" smtClean="0"/>
              <a:t>2016UCP1116</a:t>
            </a:r>
            <a:endParaRPr lang="en-US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3945" y="85090"/>
            <a:ext cx="7850505" cy="66401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Tools Used...</a:t>
            </a:r>
            <a:endParaRPr lang="en-IN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1503680" y="2505710"/>
            <a:ext cx="75660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800" b="1">
                <a:solidFill>
                  <a:srgbClr val="FF0000"/>
                </a:solidFill>
                <a:uFillTx/>
              </a:rPr>
              <a:t>1. EtterCap</a:t>
            </a:r>
            <a:endParaRPr lang="en-IN" altLang="en-US" sz="2800" b="1">
              <a:solidFill>
                <a:srgbClr val="FF0000"/>
              </a:solidFill>
              <a:uFillTx/>
            </a:endParaRPr>
          </a:p>
          <a:p>
            <a:r>
              <a:rPr lang="en-IN" altLang="en-US" sz="2800" b="1">
                <a:solidFill>
                  <a:srgbClr val="FF0000"/>
                </a:solidFill>
                <a:uFillTx/>
              </a:rPr>
              <a:t>2. WireShark</a:t>
            </a:r>
            <a:r>
              <a:rPr lang="en-IN" altLang="en-US"/>
              <a:t> </a:t>
            </a:r>
            <a:endParaRPr lang="en-I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35735" y="5104765"/>
            <a:ext cx="3657600" cy="14478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63870" y="4892040"/>
            <a:ext cx="1852295" cy="17335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 descr="Screenshot (45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985" y="5715"/>
            <a:ext cx="9103360" cy="67500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 descr="Screenshot (46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2540" y="97155"/>
            <a:ext cx="9131935" cy="667639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 descr="Screenshot (47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2065" y="60325"/>
            <a:ext cx="9090660" cy="67310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 descr="Screenshot (48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47625" y="50800"/>
            <a:ext cx="8972550" cy="676148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8590" y="1787525"/>
            <a:ext cx="8785225" cy="36537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rynatechnologies.com/wp-content/uploads/2018/03/cyber-security-awareness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75285"/>
            <a:ext cx="7498080" cy="1143000"/>
          </a:xfrm>
        </p:spPr>
        <p:txBody>
          <a:bodyPr>
            <a:normAutofit fontScale="90000"/>
          </a:bodyPr>
          <a:lstStyle/>
          <a:p>
            <a:r>
              <a:rPr lang="en-IN" b="1" dirty="0" smtClean="0"/>
              <a:t>PHISHING(</a:t>
            </a:r>
            <a:r>
              <a:rPr lang="en-GB" sz="4400" dirty="0" smtClean="0"/>
              <a:t>Fraudulent attempt to obtain </a:t>
            </a:r>
            <a:r>
              <a:rPr lang="en-GB" sz="4400" u="sng" dirty="0" smtClean="0"/>
              <a:t>sensitive information</a:t>
            </a:r>
            <a:r>
              <a:rPr lang="en-IN" b="1" dirty="0" smtClean="0"/>
              <a:t>)</a:t>
            </a:r>
            <a:endParaRPr lang="en-US" b="1" dirty="0"/>
          </a:p>
        </p:txBody>
      </p:sp>
      <p:pic>
        <p:nvPicPr>
          <p:cNvPr id="4" name="Picture 2" descr="Image result for typical phishing"/>
          <p:cNvPicPr>
            <a:picLocks noGrp="1" noChangeAspect="1" noChangeArrowheads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 bwMode="auto">
          <a:xfrm>
            <a:off x="1371600" y="2052320"/>
            <a:ext cx="7305675" cy="473964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04800"/>
            <a:ext cx="8077200" cy="704850"/>
          </a:xfrm>
        </p:spPr>
        <p:txBody>
          <a:bodyPr>
            <a:noAutofit/>
          </a:bodyPr>
          <a:lstStyle/>
          <a:p>
            <a:r>
              <a:rPr lang="en-IN" sz="3600" b="1" dirty="0" smtClean="0"/>
              <a:t>INTRODUCTION</a:t>
            </a:r>
            <a:r>
              <a:rPr lang="en-IN" sz="3600" b="1" dirty="0" smtClean="0">
                <a:sym typeface="Wingdings" panose="05000000000000000000" pitchFamily="2" charset="2"/>
              </a:rPr>
              <a:t>WHALING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219200" y="1066800"/>
            <a:ext cx="3048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u="sng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 smtClean="0"/>
              <a:t>WHALING : Target Senior Management of company</a:t>
            </a:r>
            <a:endParaRPr lang="en-IN" sz="2400" dirty="0" smtClean="0"/>
          </a:p>
          <a:p>
            <a:endParaRPr lang="en-GB" sz="24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 smtClean="0"/>
              <a:t>Whaling </a:t>
            </a:r>
            <a:r>
              <a:rPr lang="en-IN" sz="2400" dirty="0" smtClean="0">
                <a:sym typeface="Wingdings" panose="05000000000000000000" pitchFamily="2" charset="2"/>
              </a:rPr>
              <a:t> </a:t>
            </a:r>
            <a:r>
              <a:rPr lang="en-US" sz="2400" dirty="0" smtClean="0">
                <a:sym typeface="Wingdings" panose="05000000000000000000" pitchFamily="2" charset="2"/>
              </a:rPr>
              <a:t>S</a:t>
            </a:r>
            <a:r>
              <a:rPr lang="en-US" sz="2400" dirty="0" smtClean="0"/>
              <a:t>ize of the attacks</a:t>
            </a:r>
            <a:endParaRPr lang="en-US" sz="2400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 smtClean="0"/>
              <a:t>Victims : High Profile Employees e.g. CEO,CTO,CFO </a:t>
            </a:r>
            <a:endParaRPr lang="en-US" sz="2400" dirty="0"/>
          </a:p>
        </p:txBody>
      </p:sp>
      <p:pic>
        <p:nvPicPr>
          <p:cNvPr id="7" name="Picture 4" descr="Related image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4343400" y="1066800"/>
            <a:ext cx="4800600" cy="5791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0"/>
            <a:ext cx="5181600" cy="731838"/>
          </a:xfrm>
        </p:spPr>
        <p:txBody>
          <a:bodyPr>
            <a:normAutofit fontScale="90000"/>
          </a:bodyPr>
          <a:lstStyle/>
          <a:p>
            <a:r>
              <a:rPr lang="en-IN" b="1" dirty="0" smtClean="0"/>
              <a:t>CHARACTERSTICS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990600"/>
            <a:ext cx="4419600" cy="3581400"/>
          </a:xfrm>
        </p:spPr>
        <p:txBody>
          <a:bodyPr>
            <a:normAutofit/>
          </a:bodyPr>
          <a:lstStyle/>
          <a:p>
            <a:r>
              <a:rPr lang="en-IN" sz="1700" dirty="0" smtClean="0"/>
              <a:t>Targets are bigger</a:t>
            </a:r>
            <a:endParaRPr lang="en-IN" sz="1700" dirty="0" smtClean="0"/>
          </a:p>
          <a:p>
            <a:r>
              <a:rPr lang="en-IN" sz="1700" dirty="0" smtClean="0"/>
              <a:t>Focus on specific high level executive</a:t>
            </a:r>
            <a:endParaRPr lang="en-IN" sz="1700" dirty="0" smtClean="0"/>
          </a:p>
          <a:p>
            <a:r>
              <a:rPr lang="en-IN" sz="1700" dirty="0" smtClean="0"/>
              <a:t>Leverage authority of CEO,CFO,CTO</a:t>
            </a:r>
            <a:endParaRPr lang="en-IN" sz="1700" dirty="0" smtClean="0"/>
          </a:p>
          <a:p>
            <a:r>
              <a:rPr lang="en-IN" sz="1700" dirty="0" smtClean="0"/>
              <a:t>Attacker in disguise of Senior</a:t>
            </a:r>
            <a:endParaRPr lang="en-IN" sz="1700" dirty="0" smtClean="0"/>
          </a:p>
          <a:p>
            <a:r>
              <a:rPr lang="en-IN" sz="1700" dirty="0" smtClean="0"/>
              <a:t>Goal: Gain access to sensitive data or money</a:t>
            </a:r>
            <a:endParaRPr lang="en-IN" sz="1700" dirty="0" smtClean="0"/>
          </a:p>
          <a:p>
            <a:r>
              <a:rPr lang="en-GB" sz="1700" dirty="0" smtClean="0"/>
              <a:t>Demands more research and planning</a:t>
            </a:r>
            <a:endParaRPr lang="en-GB" sz="1700" dirty="0" smtClean="0"/>
          </a:p>
          <a:p>
            <a:r>
              <a:rPr lang="en-IN" sz="1700" dirty="0" smtClean="0"/>
              <a:t>Cybercriminal browse social media &amp; public profiles to plan for attack</a:t>
            </a:r>
            <a:endParaRPr lang="en-IN" sz="1700" dirty="0" smtClean="0"/>
          </a:p>
          <a:p>
            <a:r>
              <a:rPr lang="en-GB" sz="1700" u="sng" dirty="0" smtClean="0"/>
              <a:t>Social engineering, email &amp;</a:t>
            </a:r>
            <a:r>
              <a:rPr lang="en-GB" sz="1700" dirty="0" smtClean="0"/>
              <a:t> content spoofing</a:t>
            </a:r>
            <a:endParaRPr lang="en-GB" sz="1700" dirty="0" smtClean="0"/>
          </a:p>
          <a:p>
            <a:endParaRPr lang="en-IN" dirty="0" smtClean="0"/>
          </a:p>
          <a:p>
            <a:pPr>
              <a:buNone/>
            </a:pPr>
            <a:endParaRPr lang="en-GB" dirty="0" smtClean="0"/>
          </a:p>
          <a:p>
            <a:endParaRPr lang="en-US" dirty="0"/>
          </a:p>
        </p:txBody>
      </p:sp>
      <p:pic>
        <p:nvPicPr>
          <p:cNvPr id="8194" name="Picture 2" descr="Image result for whaling phishing attack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810000" y="4500245"/>
            <a:ext cx="4237355" cy="2185035"/>
          </a:xfrm>
          <a:prstGeom prst="rect">
            <a:avLst/>
          </a:prstGeom>
          <a:noFill/>
        </p:spPr>
      </p:pic>
      <p:pic>
        <p:nvPicPr>
          <p:cNvPr id="8196" name="Picture 4" descr="Related imag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10200" y="838200"/>
            <a:ext cx="3733800" cy="281279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9195" y="378460"/>
            <a:ext cx="3776980" cy="619125"/>
          </a:xfrm>
        </p:spPr>
        <p:txBody>
          <a:bodyPr>
            <a:noAutofit/>
          </a:bodyPr>
          <a:lstStyle/>
          <a:p>
            <a:r>
              <a:rPr lang="en-IN" sz="2800" dirty="0" smtClean="0"/>
              <a:t>REAL WORLD </a:t>
            </a:r>
            <a:br>
              <a:rPr lang="en-IN" sz="2800" dirty="0" smtClean="0"/>
            </a:br>
            <a:r>
              <a:rPr lang="en-IN" sz="2800" dirty="0" smtClean="0"/>
              <a:t>EXAMPLES</a:t>
            </a:r>
            <a:endParaRPr lang="en-US" sz="2800" dirty="0"/>
          </a:p>
        </p:txBody>
      </p:sp>
      <p:sp>
        <p:nvSpPr>
          <p:cNvPr id="6146" name="AutoShape 2" descr="Image result for mattel whaling attac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6148" name="AutoShape 4" descr="Image result for mattel whaling attac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6150" name="Picture 6" descr="https://me-en.kaspersky.com/content/en-ae/images/repository/isc/2017-images/ksy-15-what-is-a-whaling-attack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4716145" cy="685800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5562600" y="1219200"/>
            <a:ext cx="3581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October 2017, Finance executive of </a:t>
            </a:r>
            <a:r>
              <a:rPr lang="en-GB" dirty="0" err="1" smtClean="0"/>
              <a:t>Mattel,Inc</a:t>
            </a:r>
            <a:r>
              <a:rPr lang="en-GB" dirty="0" smtClean="0"/>
              <a:t> sent $3 million ring of criminals.</a:t>
            </a:r>
            <a:endParaRPr lang="en-GB" dirty="0" smtClean="0"/>
          </a:p>
          <a:p>
            <a:endParaRPr lang="en-GB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June, </a:t>
            </a:r>
            <a:r>
              <a:rPr lang="en-GB" dirty="0" smtClean="0"/>
              <a:t>2015, </a:t>
            </a:r>
            <a:r>
              <a:rPr lang="en-GB" dirty="0" err="1" smtClean="0"/>
              <a:t>Ubiquiti</a:t>
            </a:r>
            <a:r>
              <a:rPr lang="en-GB" dirty="0" smtClean="0"/>
              <a:t> Networks Inc. transferred $46.7 million to several fake vendors (recovered $8.1 million)</a:t>
            </a:r>
            <a:endParaRPr lang="en-GB" dirty="0" smtClean="0"/>
          </a:p>
          <a:p>
            <a:endParaRPr lang="en-GB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June 2014, Keith </a:t>
            </a:r>
            <a:r>
              <a:rPr lang="en-US" dirty="0" err="1" smtClean="0"/>
              <a:t>McMurtry</a:t>
            </a:r>
            <a:r>
              <a:rPr lang="en-US" dirty="0" smtClean="0"/>
              <a:t> </a:t>
            </a:r>
            <a:endParaRPr lang="en-US" dirty="0" smtClean="0"/>
          </a:p>
          <a:p>
            <a:pPr>
              <a:buNone/>
            </a:pPr>
            <a:r>
              <a:rPr lang="en-GB" dirty="0" smtClean="0"/>
              <a:t>Scoular’s corporate controller received a fake email pretending to be from the company’s CEO (Total loss : $17.2 million)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489192" cy="579438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HOW BIG THE PROBLEM IS ?</a:t>
            </a:r>
            <a:endParaRPr lang="en-US" dirty="0"/>
          </a:p>
        </p:txBody>
      </p:sp>
      <p:pic>
        <p:nvPicPr>
          <p:cNvPr id="4098" name="Picture 2" descr="Image result for number of whaling phishing attacks in past years chart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-228600" y="607671"/>
            <a:ext cx="7848600" cy="6250329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029960" y="1478280"/>
            <a:ext cx="304800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uFillTx/>
              </a:rPr>
              <a:t>US Survey : 270% rise in whaling cases from January to August 2015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FBI </a:t>
            </a:r>
            <a:r>
              <a:rPr lang="en-US" dirty="0" err="1" smtClean="0"/>
              <a:t>report</a:t>
            </a:r>
            <a:r>
              <a:rPr lang="en-US" dirty="0" err="1" smtClean="0">
                <a:sym typeface="Wingdings" panose="05000000000000000000" pitchFamily="2" charset="2"/>
              </a:rPr>
              <a:t></a:t>
            </a:r>
            <a:r>
              <a:rPr lang="en-US" dirty="0" err="1" smtClean="0"/>
              <a:t>business</a:t>
            </a:r>
            <a:r>
              <a:rPr lang="en-US" dirty="0" smtClean="0"/>
              <a:t> losses &gt; $1.2 billion in 2 years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  <a:uFillTx/>
              </a:rPr>
              <a:t>In the U.S., UK and Europe </a:t>
            </a:r>
            <a:endParaRPr lang="en-US" dirty="0" smtClean="0">
              <a:solidFill>
                <a:srgbClr val="FF0000"/>
              </a:solidFill>
              <a:uFillTx/>
            </a:endParaRP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  <a:uFillTx/>
              </a:rPr>
              <a:t>Since 2013, more than $12 billion has been unwittingly sent by 78,617</a:t>
            </a:r>
            <a:endParaRPr lang="en-US" dirty="0" smtClean="0">
              <a:solidFill>
                <a:srgbClr val="00B050"/>
              </a:solidFill>
              <a:uFillTx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More than 50,000 </a:t>
            </a:r>
            <a:r>
              <a:rPr lang="en-US" dirty="0" smtClean="0">
                <a:solidFill>
                  <a:schemeClr val="tx1"/>
                </a:solidFill>
                <a:uFillTx/>
              </a:rPr>
              <a:t>CFOs </a:t>
            </a:r>
            <a:r>
              <a:rPr lang="en-US" dirty="0" err="1" smtClean="0">
                <a:solidFill>
                  <a:schemeClr val="tx1"/>
                </a:solidFill>
                <a:uFillTx/>
              </a:rPr>
              <a:t>trageted</a:t>
            </a:r>
            <a:r>
              <a:rPr lang="en-US" dirty="0" smtClean="0">
                <a:solidFill>
                  <a:schemeClr val="tx1"/>
                </a:solidFill>
                <a:uFillTx/>
              </a:rPr>
              <a:t> in 2017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0"/>
            <a:ext cx="7708392" cy="63976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PREVENTION AGAINST WHALING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838200"/>
            <a:ext cx="7117080" cy="3276600"/>
          </a:xfrm>
        </p:spPr>
        <p:txBody>
          <a:bodyPr>
            <a:normAutofit fontScale="82500" lnSpcReduction="20000"/>
          </a:bodyPr>
          <a:lstStyle/>
          <a:p>
            <a:pPr fontAlgn="base"/>
            <a:r>
              <a:rPr lang="en-US" b="1" dirty="0" smtClean="0"/>
              <a:t>Protection against unknown or newly registered domains</a:t>
            </a:r>
            <a:endParaRPr lang="en-US" b="1" dirty="0" smtClean="0"/>
          </a:p>
          <a:p>
            <a:pPr fontAlgn="base"/>
            <a:endParaRPr lang="en-US" b="1" dirty="0" smtClean="0"/>
          </a:p>
          <a:p>
            <a:r>
              <a:rPr lang="en-US" b="1" dirty="0" smtClean="0"/>
              <a:t>Make email security training mandatory for key individuals</a:t>
            </a:r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Implement Multi-Layer Security Systems</a:t>
            </a:r>
            <a:endParaRPr lang="en-US" b="1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1143000" y="4770120"/>
            <a:ext cx="704088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/>
              <a:t>Establish Secure Fund-Transfer Procedures</a:t>
            </a:r>
            <a:endParaRPr lang="en-US" sz="2000" b="1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/>
              <a:t>Incorporate an Anti-</a:t>
            </a:r>
            <a:r>
              <a:rPr lang="en-US" sz="2000" b="1" dirty="0" err="1" smtClean="0"/>
              <a:t>Spymail</a:t>
            </a:r>
            <a:r>
              <a:rPr lang="en-US" sz="2000" b="1" dirty="0" smtClean="0"/>
              <a:t> Solution</a:t>
            </a:r>
            <a:endParaRPr lang="en-US" sz="2000" b="1" dirty="0" smtClean="0"/>
          </a:p>
          <a:p>
            <a:pPr>
              <a:buFont typeface="Arial" panose="020B0604020202020204" pitchFamily="34" charset="0"/>
              <a:buChar char="•"/>
            </a:pPr>
            <a:endParaRPr lang="en-US" sz="2000" b="1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 smtClean="0"/>
              <a:t>Exercise Flexibility with Your </a:t>
            </a:r>
            <a:r>
              <a:rPr lang="en-US" sz="2000" b="1" dirty="0" err="1" smtClean="0"/>
              <a:t>Cybersecurity</a:t>
            </a:r>
            <a:r>
              <a:rPr lang="en-US" sz="2000" b="1" dirty="0" smtClean="0"/>
              <a:t> Policy</a:t>
            </a:r>
            <a:endParaRPr lang="en-US" sz="2000" b="1" dirty="0" smtClean="0"/>
          </a:p>
          <a:p>
            <a:endParaRPr lang="en-US" sz="2000" dirty="0"/>
          </a:p>
        </p:txBody>
      </p:sp>
      <p:sp>
        <p:nvSpPr>
          <p:cNvPr id="4" name="Text Box 3"/>
          <p:cNvSpPr txBox="1"/>
          <p:nvPr/>
        </p:nvSpPr>
        <p:spPr>
          <a:xfrm>
            <a:off x="2707640" y="3693160"/>
            <a:ext cx="45935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400">
                <a:solidFill>
                  <a:schemeClr val="tx1"/>
                </a:solidFill>
                <a:uFillTx/>
              </a:rPr>
              <a:t>Some more preventive measures...</a:t>
            </a:r>
            <a:endParaRPr lang="en-IN" altLang="en-US" sz="2400">
              <a:solidFill>
                <a:schemeClr val="tx1"/>
              </a:solidFill>
              <a:uFillTx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tips to avoid whaling attack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-1"/>
            <a:ext cx="9144000" cy="787908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5680" y="92075"/>
            <a:ext cx="7632700" cy="6753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IN" altLang="en-US"/>
              <a:t>Now it's time for hands on!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1143" y="2263775"/>
            <a:ext cx="3657600" cy="4663440"/>
          </a:xfrm>
        </p:spPr>
        <p:txBody>
          <a:bodyPr/>
          <a:p>
            <a:r>
              <a:rPr lang="en-IN" altLang="en-US"/>
              <a:t>Using Kali Linux (released in 2013)</a:t>
            </a:r>
            <a:endParaRPr lang="en-IN" altLang="en-US"/>
          </a:p>
          <a:p>
            <a:pPr marL="82550" indent="0">
              <a:buNone/>
            </a:pPr>
            <a:endParaRPr lang="en-IN" altLang="en-US"/>
          </a:p>
          <a:p>
            <a:r>
              <a:rPr lang="en-IN" altLang="en-US"/>
              <a:t>Kali is used by pen-testers.</a:t>
            </a:r>
            <a:endParaRPr lang="en-I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93335" y="2168525"/>
            <a:ext cx="3840480" cy="3184525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0</TotalTime>
  <Words>1732</Words>
  <Application>WPS Presentation</Application>
  <PresentationFormat>On-screen Show (4:3)</PresentationFormat>
  <Paragraphs>84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SimSun</vt:lpstr>
      <vt:lpstr>Wingdings</vt:lpstr>
      <vt:lpstr>Wingdings 2</vt:lpstr>
      <vt:lpstr>Verdana</vt:lpstr>
      <vt:lpstr>Yu Gothic UI Semibold</vt:lpstr>
      <vt:lpstr>Algerian</vt:lpstr>
      <vt:lpstr>Gill Sans MT</vt:lpstr>
      <vt:lpstr>Segoe Print</vt:lpstr>
      <vt:lpstr>Microsoft YaHei</vt:lpstr>
      <vt:lpstr>Arial Unicode MS</vt:lpstr>
      <vt:lpstr>Wingdings</vt:lpstr>
      <vt:lpstr>Calibri</vt:lpstr>
      <vt:lpstr>Solstice</vt:lpstr>
      <vt:lpstr>WHALING PHISHING ATTACK</vt:lpstr>
      <vt:lpstr>PHISHING(Fraudulent attempt to obtain sensitive information)</vt:lpstr>
      <vt:lpstr>INTRODUCTIONWHALING</vt:lpstr>
      <vt:lpstr>CHARACTERSTICS</vt:lpstr>
      <vt:lpstr>REAL WORLD  EXAMPLES</vt:lpstr>
      <vt:lpstr>HOW BIG THE PROBLEM IS ?</vt:lpstr>
      <vt:lpstr>PREVENTION AGAINST WHALING</vt:lpstr>
      <vt:lpstr>PowerPoint 演示文稿</vt:lpstr>
      <vt:lpstr>Now it's time for hands on!</vt:lpstr>
      <vt:lpstr>Tools Used...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Student</dc:creator>
  <cp:lastModifiedBy>gaura</cp:lastModifiedBy>
  <cp:revision>64</cp:revision>
  <dcterms:created xsi:type="dcterms:W3CDTF">2006-08-16T00:00:00Z</dcterms:created>
  <dcterms:modified xsi:type="dcterms:W3CDTF">2019-04-22T03:59:40Z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1033-10.2.0.7646</vt:lpwstr>
  </property>
</Properties>
</file>

<file path=docProps/thumbnail.jpeg>
</file>